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7" r:id="rId3"/>
    <p:sldId id="275" r:id="rId4"/>
    <p:sldId id="259" r:id="rId5"/>
    <p:sldId id="258" r:id="rId6"/>
    <p:sldId id="260" r:id="rId7"/>
    <p:sldId id="261" r:id="rId8"/>
    <p:sldId id="266" r:id="rId9"/>
    <p:sldId id="265" r:id="rId10"/>
    <p:sldId id="267" r:id="rId11"/>
    <p:sldId id="268" r:id="rId12"/>
    <p:sldId id="270" r:id="rId13"/>
    <p:sldId id="271" r:id="rId14"/>
    <p:sldId id="272" r:id="rId15"/>
    <p:sldId id="274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843" autoAdjust="0"/>
  </p:normalViewPr>
  <p:slideViewPr>
    <p:cSldViewPr snapToGrid="0">
      <p:cViewPr varScale="1">
        <p:scale>
          <a:sx n="72" d="100"/>
          <a:sy n="72" d="100"/>
        </p:scale>
        <p:origin x="1104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Arnaud" userId="68b2f13e-6692-497b-8d80-816397736a95" providerId="ADAL" clId="{FC66CB45-CF85-4170-8D82-41C176456743}"/>
    <pc:docChg chg="custSel delSld modSld">
      <pc:chgData name="Luis Arnaud" userId="68b2f13e-6692-497b-8d80-816397736a95" providerId="ADAL" clId="{FC66CB45-CF85-4170-8D82-41C176456743}" dt="2026-04-23T19:43:46.098" v="153" actId="478"/>
      <pc:docMkLst>
        <pc:docMk/>
      </pc:docMkLst>
      <pc:sldChg chg="del">
        <pc:chgData name="Luis Arnaud" userId="68b2f13e-6692-497b-8d80-816397736a95" providerId="ADAL" clId="{FC66CB45-CF85-4170-8D82-41C176456743}" dt="2026-04-23T12:51:44.684" v="0" actId="2696"/>
        <pc:sldMkLst>
          <pc:docMk/>
          <pc:sldMk cId="3149041043" sldId="256"/>
        </pc:sldMkLst>
      </pc:sldChg>
      <pc:sldChg chg="addSp delSp modSp mod">
        <pc:chgData name="Luis Arnaud" userId="68b2f13e-6692-497b-8d80-816397736a95" providerId="ADAL" clId="{FC66CB45-CF85-4170-8D82-41C176456743}" dt="2026-04-23T13:51:18.116" v="12" actId="1076"/>
        <pc:sldMkLst>
          <pc:docMk/>
          <pc:sldMk cId="3440865" sldId="258"/>
        </pc:sldMkLst>
        <pc:spChg chg="mod">
          <ac:chgData name="Luis Arnaud" userId="68b2f13e-6692-497b-8d80-816397736a95" providerId="ADAL" clId="{FC66CB45-CF85-4170-8D82-41C176456743}" dt="2026-04-23T13:51:05.486" v="10" actId="1076"/>
          <ac:spMkLst>
            <pc:docMk/>
            <pc:sldMk cId="3440865" sldId="258"/>
            <ac:spMk id="8" creationId="{C498481E-EAFD-FFA3-86B7-3DE72B784383}"/>
          </ac:spMkLst>
        </pc:spChg>
        <pc:spChg chg="mod">
          <ac:chgData name="Luis Arnaud" userId="68b2f13e-6692-497b-8d80-816397736a95" providerId="ADAL" clId="{FC66CB45-CF85-4170-8D82-41C176456743}" dt="2026-04-23T13:51:09.939" v="11" actId="1076"/>
          <ac:spMkLst>
            <pc:docMk/>
            <pc:sldMk cId="3440865" sldId="258"/>
            <ac:spMk id="9" creationId="{D7B8A416-3D35-7479-4131-117BA4BBA52B}"/>
          </ac:spMkLst>
        </pc:spChg>
        <pc:spChg chg="mod">
          <ac:chgData name="Luis Arnaud" userId="68b2f13e-6692-497b-8d80-816397736a95" providerId="ADAL" clId="{FC66CB45-CF85-4170-8D82-41C176456743}" dt="2026-04-23T13:51:18.116" v="12" actId="1076"/>
          <ac:spMkLst>
            <pc:docMk/>
            <pc:sldMk cId="3440865" sldId="258"/>
            <ac:spMk id="14" creationId="{66483D34-A3E6-8C44-7EC4-CCF8EE8890B0}"/>
          </ac:spMkLst>
        </pc:spChg>
        <pc:spChg chg="mod">
          <ac:chgData name="Luis Arnaud" userId="68b2f13e-6692-497b-8d80-816397736a95" providerId="ADAL" clId="{FC66CB45-CF85-4170-8D82-41C176456743}" dt="2026-04-23T13:51:00.338" v="9" actId="1076"/>
          <ac:spMkLst>
            <pc:docMk/>
            <pc:sldMk cId="3440865" sldId="258"/>
            <ac:spMk id="15" creationId="{A0CB4D3C-AE1E-BEBE-23FB-53486E1658FA}"/>
          </ac:spMkLst>
        </pc:spChg>
        <pc:picChg chg="add mod ord">
          <ac:chgData name="Luis Arnaud" userId="68b2f13e-6692-497b-8d80-816397736a95" providerId="ADAL" clId="{FC66CB45-CF85-4170-8D82-41C176456743}" dt="2026-04-23T13:50:45.042" v="8" actId="14100"/>
          <ac:picMkLst>
            <pc:docMk/>
            <pc:sldMk cId="3440865" sldId="258"/>
            <ac:picMk id="4" creationId="{69D85650-81F2-3FF9-46D8-173CC0FED7FD}"/>
          </ac:picMkLst>
        </pc:picChg>
        <pc:picChg chg="del">
          <ac:chgData name="Luis Arnaud" userId="68b2f13e-6692-497b-8d80-816397736a95" providerId="ADAL" clId="{FC66CB45-CF85-4170-8D82-41C176456743}" dt="2026-04-23T13:50:15.275" v="1" actId="478"/>
          <ac:picMkLst>
            <pc:docMk/>
            <pc:sldMk cId="3440865" sldId="258"/>
            <ac:picMk id="5" creationId="{BEAB5D09-292F-5BBC-B8AC-945410B3FAD9}"/>
          </ac:picMkLst>
        </pc:picChg>
      </pc:sldChg>
      <pc:sldChg chg="addSp delSp modSp mod">
        <pc:chgData name="Luis Arnaud" userId="68b2f13e-6692-497b-8d80-816397736a95" providerId="ADAL" clId="{FC66CB45-CF85-4170-8D82-41C176456743}" dt="2026-04-23T19:43:46.098" v="153" actId="478"/>
        <pc:sldMkLst>
          <pc:docMk/>
          <pc:sldMk cId="0" sldId="274"/>
        </pc:sldMkLst>
        <pc:spChg chg="del">
          <ac:chgData name="Luis Arnaud" userId="68b2f13e-6692-497b-8d80-816397736a95" providerId="ADAL" clId="{FC66CB45-CF85-4170-8D82-41C176456743}" dt="2026-04-23T19:42:21.928" v="146" actId="478"/>
          <ac:spMkLst>
            <pc:docMk/>
            <pc:sldMk cId="0" sldId="274"/>
            <ac:spMk id="14" creationId="{00000000-0000-0000-0000-000000000000}"/>
          </ac:spMkLst>
        </pc:spChg>
        <pc:picChg chg="add mod">
          <ac:chgData name="Luis Arnaud" userId="68b2f13e-6692-497b-8d80-816397736a95" providerId="ADAL" clId="{FC66CB45-CF85-4170-8D82-41C176456743}" dt="2026-04-23T19:42:55.671" v="150" actId="14100"/>
          <ac:picMkLst>
            <pc:docMk/>
            <pc:sldMk cId="0" sldId="274"/>
            <ac:picMk id="23" creationId="{FEED4647-1440-6AED-F70C-3E076A90937C}"/>
          </ac:picMkLst>
        </pc:picChg>
        <pc:picChg chg="add del mod">
          <ac:chgData name="Luis Arnaud" userId="68b2f13e-6692-497b-8d80-816397736a95" providerId="ADAL" clId="{FC66CB45-CF85-4170-8D82-41C176456743}" dt="2026-04-23T19:43:46.098" v="153" actId="478"/>
          <ac:picMkLst>
            <pc:docMk/>
            <pc:sldMk cId="0" sldId="274"/>
            <ac:picMk id="25" creationId="{5B9870DE-DB7C-1C18-11E2-B046B44631B1}"/>
          </ac:picMkLst>
        </pc:picChg>
      </pc:sldChg>
      <pc:sldChg chg="modSp mod">
        <pc:chgData name="Luis Arnaud" userId="68b2f13e-6692-497b-8d80-816397736a95" providerId="ADAL" clId="{FC66CB45-CF85-4170-8D82-41C176456743}" dt="2026-04-23T13:54:56.513" v="145" actId="1037"/>
        <pc:sldMkLst>
          <pc:docMk/>
          <pc:sldMk cId="4270799400" sldId="275"/>
        </pc:sldMkLst>
        <pc:spChg chg="mod">
          <ac:chgData name="Luis Arnaud" userId="68b2f13e-6692-497b-8d80-816397736a95" providerId="ADAL" clId="{FC66CB45-CF85-4170-8D82-41C176456743}" dt="2026-04-23T13:54:56.513" v="145" actId="1037"/>
          <ac:spMkLst>
            <pc:docMk/>
            <pc:sldMk cId="4270799400" sldId="275"/>
            <ac:spMk id="13" creationId="{3A956D37-719C-15D6-85AB-761D3159119D}"/>
          </ac:spMkLst>
        </pc:spChg>
        <pc:spChg chg="mod">
          <ac:chgData name="Luis Arnaud" userId="68b2f13e-6692-497b-8d80-816397736a95" providerId="ADAL" clId="{FC66CB45-CF85-4170-8D82-41C176456743}" dt="2026-04-23T13:54:46.435" v="130" actId="1037"/>
          <ac:spMkLst>
            <pc:docMk/>
            <pc:sldMk cId="4270799400" sldId="275"/>
            <ac:spMk id="14" creationId="{9A9DC4E6-ACBC-B320-C8EC-43A2F93E8C85}"/>
          </ac:spMkLst>
        </pc:spChg>
        <pc:cxnChg chg="mod">
          <ac:chgData name="Luis Arnaud" userId="68b2f13e-6692-497b-8d80-816397736a95" providerId="ADAL" clId="{FC66CB45-CF85-4170-8D82-41C176456743}" dt="2026-04-23T13:54:46.435" v="130" actId="1037"/>
          <ac:cxnSpMkLst>
            <pc:docMk/>
            <pc:sldMk cId="4270799400" sldId="275"/>
            <ac:cxnSpMk id="12" creationId="{93C77791-FFC9-4668-4823-D14EA0720772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A9D137-4286-E15C-E60D-7BACD02B1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4A4716B-26E6-3513-C7F7-09EA63964F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5FBE5F2-E632-34BA-CAF0-153E9945E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B170603-6812-CC19-3516-70E297242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49FCE1A-6856-6696-EC67-4AF2CBBD2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7240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76BE3D-8502-BB73-0E71-8BCD9914B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E405235-B405-0C95-15E8-97C272615F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0285F6E-983E-7170-3D7C-F244AE639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5C4FFF9-B56E-4844-5696-EBF183CBB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DFC89E1-6A6F-FBA8-F875-973DB1AD8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6331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3983B5A-42F0-E192-201F-5A10A55C8F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DB5F8DD-FBC5-02F6-9416-10BCDB2216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D17722A-60C2-CD0E-1A82-E2DB7AEDE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B54E048-5F49-316A-2B37-34370D828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E626BB0-6E76-305F-DAB8-B7156CFD4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472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6B6631-ECF9-C6E7-71B3-003A92AFD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51F8D8D-FFAE-2C89-FFC6-F122EAE270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807C9FC-A9FF-8E1C-ABAF-1D126428A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B9FC8BD-35B9-3FAA-50F1-B3B632F09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9A39068-ADEE-1499-23D0-3891ED485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6439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B31268-58A7-D780-17B3-3C98335EC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8C13DA4-7566-8AEF-9F12-493117850C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C096778-53EA-A1BF-0E44-3AAFE7A7C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0AB3A84-2392-9F55-8E52-3D29BF438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D7248DC-A72B-8D3E-9948-1C1278CAC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6573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ED2BFF-0BD8-EB48-265F-8EFD68B6B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40AA7CA-DE5F-0487-CCA4-03985A876C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9C1D8B9-BF1E-8E9A-F8B8-8B57375A08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84757A9-EB11-3B43-52B5-E8E9242D7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D46F707-1349-E408-298F-B905DDEBD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73FBD71-50F3-E60E-4F1C-E970DCB44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6168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BAECAE-9DBA-EC72-86E6-DB6E417E6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59444BB-DB9B-CA3E-5531-01537AB173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4566475-7E17-27D9-C6B4-D32911902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79D9C97-82CE-B4A8-85C5-5C8C790DDB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AF05294-B8DD-E6F6-E18D-DB1BED36BE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FE35498-8F64-4952-BA03-3B0247B38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885F641-0675-D34A-0878-F8351FF98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0E7CEE8-2CA5-2BAE-BA61-86EC78728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6910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31C6A0-7572-207A-444C-06B2FE67C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08FC210-C9FF-20D6-1F99-A0E6EA23B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C9BDBDF-B795-A1F2-45E8-DD9BFDB2A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E8AA769-9CDE-A7BD-179C-44E466A96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827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057A223-0401-37EC-79F1-DA64E4C13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90AD50D-AE64-64F2-B3AB-9F71593A8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1D5B30A-F633-7245-C285-89BF07535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6538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61E2A5-9AE2-CBBF-D503-17738BA2BD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0BCAE0A-4D7C-C95D-97BC-3C1716682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3AACA21-2022-11A8-1CA7-B6527FA68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85C44B-C739-4890-D42A-29CD9D587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C5D8247-BBA8-F4B4-5F5F-D32660FE0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87E981A-BF32-1A15-FB73-628C665B7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8339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7C4BD7-1B96-9705-D9E2-124F12930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E74C919-91EA-DC1E-0F6B-984CEB7663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2C53020-5C39-70AB-76F0-1661B63125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D31A2D5-03C3-E8B7-6261-A2F86D177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E5ACD93-D05A-823D-8A95-00F04B8C0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B68757D-1AB3-2F38-E3C5-6BFCE6AEF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3963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912964F-EF60-2AB0-63F4-D506C54E5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B77ADAC-BF67-136D-9B7A-9B7CAC6952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37C5E1-1A1E-48E0-00CD-64D41CC129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2DF39E-27EF-4AC1-A731-29A101D7D3F3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11A3468-0FA5-D60D-9541-8237BE21A0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F57136-DEE1-DBD2-39B9-7CC3A58B83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5949B2D-E93D-4523-809A-1D2CE0559C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14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.png"/><Relationship Id="rId7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5" Type="http://schemas.openxmlformats.org/officeDocument/2006/relationships/image" Target="../media/image20.sv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92016" y="2260600"/>
            <a:ext cx="8807969" cy="3590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pt-BR" sz="5867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A importância da Diversificação de Renda Variável x Objetivos Atuariais</a:t>
            </a:r>
            <a:endParaRPr lang="en-US" sz="5867" b="1" i="1" dirty="0">
              <a:solidFill>
                <a:srgbClr val="025DA6"/>
              </a:solidFill>
              <a:latin typeface="Cormorant Garamond Bold Italics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2192000" cy="1802088"/>
            <a:chOff x="0" y="0"/>
            <a:chExt cx="4816593" cy="71193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711936"/>
            </a:xfrm>
            <a:custGeom>
              <a:avLst/>
              <a:gdLst/>
              <a:ahLst/>
              <a:cxnLst/>
              <a:rect l="l" t="t" r="r" b="b"/>
              <a:pathLst>
                <a:path w="4816592" h="711936">
                  <a:moveTo>
                    <a:pt x="0" y="0"/>
                  </a:moveTo>
                  <a:lnTo>
                    <a:pt x="4816592" y="0"/>
                  </a:lnTo>
                  <a:lnTo>
                    <a:pt x="4816592" y="711936"/>
                  </a:lnTo>
                  <a:lnTo>
                    <a:pt x="0" y="711936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759561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462"/>
                </a:lnSpc>
              </a:pPr>
              <a:endParaRPr sz="1200"/>
            </a:p>
          </p:txBody>
        </p:sp>
      </p:grpSp>
      <p:sp>
        <p:nvSpPr>
          <p:cNvPr id="8" name="Freeform 8"/>
          <p:cNvSpPr/>
          <p:nvPr/>
        </p:nvSpPr>
        <p:spPr>
          <a:xfrm>
            <a:off x="4037272" y="1802089"/>
            <a:ext cx="4117457" cy="19557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9" name="Freeform 9"/>
          <p:cNvSpPr/>
          <p:nvPr/>
        </p:nvSpPr>
        <p:spPr>
          <a:xfrm>
            <a:off x="1" y="-306096"/>
            <a:ext cx="2607595" cy="2607595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10" name="Freeform 10"/>
          <p:cNvSpPr/>
          <p:nvPr/>
        </p:nvSpPr>
        <p:spPr>
          <a:xfrm>
            <a:off x="456232" y="0"/>
            <a:ext cx="1762717" cy="1762717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grpSp>
        <p:nvGrpSpPr>
          <p:cNvPr id="11" name="Group 11"/>
          <p:cNvGrpSpPr/>
          <p:nvPr/>
        </p:nvGrpSpPr>
        <p:grpSpPr>
          <a:xfrm>
            <a:off x="9700900" y="224150"/>
            <a:ext cx="1987361" cy="1306631"/>
            <a:chOff x="0" y="0"/>
            <a:chExt cx="3974721" cy="2613263"/>
          </a:xfrm>
        </p:grpSpPr>
        <p:sp>
          <p:nvSpPr>
            <p:cNvPr id="12" name="Freeform 12"/>
            <p:cNvSpPr/>
            <p:nvPr/>
          </p:nvSpPr>
          <p:spPr>
            <a:xfrm>
              <a:off x="2616345" y="0"/>
              <a:ext cx="1235253" cy="1148197"/>
            </a:xfrm>
            <a:custGeom>
              <a:avLst/>
              <a:gdLst/>
              <a:ahLst/>
              <a:cxnLst/>
              <a:rect l="l" t="t" r="r" b="b"/>
              <a:pathLst>
                <a:path w="1235253" h="1148197">
                  <a:moveTo>
                    <a:pt x="0" y="0"/>
                  </a:moveTo>
                  <a:lnTo>
                    <a:pt x="1235253" y="0"/>
                  </a:lnTo>
                  <a:lnTo>
                    <a:pt x="1235253" y="1148197"/>
                  </a:lnTo>
                  <a:lnTo>
                    <a:pt x="0" y="1148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432168"/>
              <a:ext cx="3974721" cy="8418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586"/>
                </a:lnSpc>
              </a:pPr>
              <a:r>
                <a:rPr lang="en-US" sz="2561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2561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081522"/>
              <a:ext cx="3974721" cy="7194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08"/>
                </a:lnSpc>
              </a:pPr>
              <a:r>
                <a:rPr lang="en-US" sz="2149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680603"/>
              <a:ext cx="3974721" cy="8425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596"/>
                </a:lnSpc>
              </a:pPr>
              <a:r>
                <a:rPr lang="en-US" sz="2569" dirty="0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397702" y="2401667"/>
              <a:ext cx="1179320" cy="2115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23"/>
                </a:lnSpc>
              </a:pPr>
              <a:r>
                <a:rPr lang="en-US" sz="659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950B82-596A-E064-7968-E19F27CFB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Porque o mercado de ações é um caminho ...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40218F87-A2AD-8999-73A0-E3246D8AF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189" y="1542108"/>
            <a:ext cx="9777046" cy="469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449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6DBC1-7794-4E3C-7BFF-1CAA8FAB0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E829EF-2CB1-A62B-08C7-A649C9CF1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Porque o mercado de ações é um caminho ...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D425457-A8E4-0727-53B4-CDA36C5481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3" b="4999"/>
          <a:stretch>
            <a:fillRect/>
          </a:stretch>
        </p:blipFill>
        <p:spPr>
          <a:xfrm>
            <a:off x="683288" y="1535715"/>
            <a:ext cx="10852220" cy="495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143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86656-B865-85FB-C22D-7BB7957FD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AE338C-239E-0598-AAE6-1C377048C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Porque o mercado de ações é um caminho ...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4F41B7A-E18C-50BC-CA92-FA8CD02DC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804" y="1465974"/>
            <a:ext cx="10962752" cy="5300569"/>
          </a:xfrm>
          <a:prstGeom prst="rect">
            <a:avLst/>
          </a:prstGeom>
        </p:spPr>
      </p:pic>
      <p:sp>
        <p:nvSpPr>
          <p:cNvPr id="6" name="Elipse 5">
            <a:extLst>
              <a:ext uri="{FF2B5EF4-FFF2-40B4-BE49-F238E27FC236}">
                <a16:creationId xmlns:a16="http://schemas.microsoft.com/office/drawing/2014/main" id="{84D341E0-8B09-EAC7-73B3-9C974EADB39B}"/>
              </a:ext>
            </a:extLst>
          </p:cNvPr>
          <p:cNvSpPr/>
          <p:nvPr/>
        </p:nvSpPr>
        <p:spPr>
          <a:xfrm>
            <a:off x="3470787" y="2497394"/>
            <a:ext cx="1848466" cy="3490451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4328D314-9EB6-FE6F-36E9-475A3AA17564}"/>
              </a:ext>
            </a:extLst>
          </p:cNvPr>
          <p:cNvSpPr/>
          <p:nvPr/>
        </p:nvSpPr>
        <p:spPr>
          <a:xfrm>
            <a:off x="7054645" y="2514600"/>
            <a:ext cx="1647228" cy="3490451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65132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22E17-25AF-5342-2BB8-A37F605E3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A9E625-B3D5-ED8D-3EE5-525B6570D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Porque o mercado de ações é um caminho ...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60403D83-5403-9454-7C66-C5143A4CD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43" y="1305441"/>
            <a:ext cx="11495314" cy="5187434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60E8DB2B-3A44-D404-11F7-EEBD1C4F5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626" y="1608427"/>
            <a:ext cx="1219719" cy="303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27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901C5E-2645-BA61-DB5C-74B6EA1AC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7456F3AC-09DC-9121-EFA1-87A22F040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628" y="1319280"/>
            <a:ext cx="11552903" cy="526833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DAAEA71-3FCA-97BE-0275-911A417E5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Porque o mercado de ações é um caminho ...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6F9EF95-8893-4B4A-19AD-86AA081FE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3096" y="1690688"/>
            <a:ext cx="1638529" cy="3134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600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2192000" cy="1725888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462"/>
                </a:lnSpc>
              </a:pPr>
              <a:endParaRPr sz="1200"/>
            </a:p>
          </p:txBody>
        </p:sp>
      </p:grpSp>
      <p:sp>
        <p:nvSpPr>
          <p:cNvPr id="5" name="Freeform 5"/>
          <p:cNvSpPr/>
          <p:nvPr/>
        </p:nvSpPr>
        <p:spPr>
          <a:xfrm>
            <a:off x="4037272" y="1725889"/>
            <a:ext cx="4117457" cy="19557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6" name="Freeform 6"/>
          <p:cNvSpPr/>
          <p:nvPr/>
        </p:nvSpPr>
        <p:spPr>
          <a:xfrm>
            <a:off x="1" y="-306096"/>
            <a:ext cx="2607595" cy="2607595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7" name="TextBox 7"/>
          <p:cNvSpPr txBox="1"/>
          <p:nvPr/>
        </p:nvSpPr>
        <p:spPr>
          <a:xfrm>
            <a:off x="3201655" y="-190500"/>
            <a:ext cx="6245752" cy="16630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247"/>
              </a:lnSpc>
              <a:spcBef>
                <a:spcPct val="0"/>
              </a:spcBef>
            </a:pPr>
            <a:r>
              <a:rPr lang="en-US" sz="10177" b="1" i="1" dirty="0" err="1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Obrigado</a:t>
            </a:r>
            <a:r>
              <a:rPr lang="en-US" sz="10177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!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513883" y="1853612"/>
            <a:ext cx="3672843" cy="3672828"/>
            <a:chOff x="0" y="0"/>
            <a:chExt cx="6350000" cy="63499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l="-78303" r="-78303"/>
              </a:stretch>
            </a:blipFill>
            <a:ln w="76200" cap="sq">
              <a:solidFill>
                <a:srgbClr val="025DA6"/>
              </a:solidFill>
              <a:prstDash val="solid"/>
              <a:miter/>
            </a:ln>
          </p:spPr>
          <p:txBody>
            <a:bodyPr/>
            <a:lstStyle/>
            <a:p>
              <a:endParaRPr lang="pt-BR" sz="1200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2003370" y="5563467"/>
            <a:ext cx="2693869" cy="2967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05"/>
              </a:lnSpc>
            </a:pPr>
            <a:r>
              <a:rPr lang="en-US" sz="1927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Luís Arnaud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072608" y="5924412"/>
            <a:ext cx="2555393" cy="392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18"/>
              </a:lnSpc>
            </a:pPr>
            <a:r>
              <a:rPr lang="en-US" sz="1156" b="1" dirty="0" err="1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Diretor</a:t>
            </a:r>
            <a:r>
              <a:rPr lang="en-US" sz="1156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Técnico</a:t>
            </a:r>
          </a:p>
          <a:p>
            <a:pPr algn="ctr">
              <a:lnSpc>
                <a:spcPts val="1618"/>
              </a:lnSpc>
            </a:pPr>
            <a:r>
              <a:rPr lang="en-US" sz="1156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Atina </a:t>
            </a:r>
            <a:r>
              <a:rPr lang="en-US" sz="1156" b="1" dirty="0" err="1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Assessoria</a:t>
            </a:r>
            <a:r>
              <a:rPr lang="en-US" sz="1156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de Investimentos</a:t>
            </a:r>
          </a:p>
        </p:txBody>
      </p:sp>
      <p:sp>
        <p:nvSpPr>
          <p:cNvPr id="12" name="Freeform 12"/>
          <p:cNvSpPr/>
          <p:nvPr/>
        </p:nvSpPr>
        <p:spPr>
          <a:xfrm>
            <a:off x="5900635" y="2352604"/>
            <a:ext cx="466451" cy="306161"/>
          </a:xfrm>
          <a:custGeom>
            <a:avLst/>
            <a:gdLst/>
            <a:ahLst/>
            <a:cxnLst/>
            <a:rect l="l" t="t" r="r" b="b"/>
            <a:pathLst>
              <a:path w="699677" h="459242">
                <a:moveTo>
                  <a:pt x="0" y="0"/>
                </a:moveTo>
                <a:lnTo>
                  <a:pt x="699677" y="0"/>
                </a:lnTo>
                <a:lnTo>
                  <a:pt x="699677" y="459243"/>
                </a:lnTo>
                <a:lnTo>
                  <a:pt x="0" y="45924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13" name="Freeform 13"/>
          <p:cNvSpPr/>
          <p:nvPr/>
        </p:nvSpPr>
        <p:spPr>
          <a:xfrm>
            <a:off x="5900635" y="2803481"/>
            <a:ext cx="528425" cy="528425"/>
          </a:xfrm>
          <a:custGeom>
            <a:avLst/>
            <a:gdLst/>
            <a:ahLst/>
            <a:cxnLst/>
            <a:rect l="l" t="t" r="r" b="b"/>
            <a:pathLst>
              <a:path w="792637" h="792637">
                <a:moveTo>
                  <a:pt x="0" y="0"/>
                </a:moveTo>
                <a:lnTo>
                  <a:pt x="792637" y="0"/>
                </a:lnTo>
                <a:lnTo>
                  <a:pt x="792637" y="792637"/>
                </a:lnTo>
                <a:lnTo>
                  <a:pt x="0" y="7926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15" name="TextBox 15"/>
          <p:cNvSpPr txBox="1"/>
          <p:nvPr/>
        </p:nvSpPr>
        <p:spPr>
          <a:xfrm>
            <a:off x="6571535" y="2288799"/>
            <a:ext cx="4729283" cy="7888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77"/>
              </a:lnSpc>
              <a:spcBef>
                <a:spcPct val="0"/>
              </a:spcBef>
            </a:pPr>
            <a:r>
              <a:rPr lang="en-US" sz="1651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luis@atinainvestimentos.com.br</a:t>
            </a:r>
          </a:p>
          <a:p>
            <a:pPr>
              <a:lnSpc>
                <a:spcPts val="2077"/>
              </a:lnSpc>
              <a:spcBef>
                <a:spcPct val="0"/>
              </a:spcBef>
            </a:pPr>
            <a:endParaRPr lang="en-US" sz="1651" b="1" dirty="0">
              <a:solidFill>
                <a:srgbClr val="025DA6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  <a:p>
            <a:pPr>
              <a:lnSpc>
                <a:spcPts val="2077"/>
              </a:lnSpc>
              <a:spcBef>
                <a:spcPct val="0"/>
              </a:spcBef>
            </a:pPr>
            <a:r>
              <a:rPr lang="en-US" sz="1651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TELEFONE E WHATSAPP: (13) 99149-8839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9797801" y="167094"/>
            <a:ext cx="2104208" cy="1814385"/>
            <a:chOff x="0" y="0"/>
            <a:chExt cx="4208416" cy="3628768"/>
          </a:xfrm>
        </p:grpSpPr>
        <p:sp>
          <p:nvSpPr>
            <p:cNvPr id="17" name="Freeform 17"/>
            <p:cNvSpPr/>
            <p:nvPr/>
          </p:nvSpPr>
          <p:spPr>
            <a:xfrm>
              <a:off x="2770174" y="0"/>
              <a:ext cx="1307880" cy="1215706"/>
            </a:xfrm>
            <a:custGeom>
              <a:avLst/>
              <a:gdLst/>
              <a:ahLst/>
              <a:cxnLst/>
              <a:rect l="l" t="t" r="r" b="b"/>
              <a:pathLst>
                <a:path w="1307880" h="1215706">
                  <a:moveTo>
                    <a:pt x="0" y="0"/>
                  </a:moveTo>
                  <a:lnTo>
                    <a:pt x="1307880" y="0"/>
                  </a:lnTo>
                  <a:lnTo>
                    <a:pt x="1307880" y="1215706"/>
                  </a:lnTo>
                  <a:lnTo>
                    <a:pt x="0" y="12157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451976"/>
              <a:ext cx="4208416" cy="8892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96"/>
                </a:lnSpc>
              </a:pPr>
              <a:r>
                <a:rPr lang="en-US" sz="2711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2711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1149031"/>
              <a:ext cx="4208416" cy="7662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85"/>
                </a:lnSpc>
              </a:pPr>
              <a:r>
                <a:rPr lang="en-US" sz="2275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1764283"/>
              <a:ext cx="4208416" cy="18644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08"/>
                </a:lnSpc>
              </a:pPr>
              <a:r>
                <a:rPr lang="en-US" sz="2719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479880" y="2544553"/>
              <a:ext cx="1248660" cy="23314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78"/>
                </a:lnSpc>
              </a:pPr>
              <a:r>
                <a:rPr lang="en-US" sz="699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23" name="Imagem 22">
            <a:extLst>
              <a:ext uri="{FF2B5EF4-FFF2-40B4-BE49-F238E27FC236}">
                <a16:creationId xmlns:a16="http://schemas.microsoft.com/office/drawing/2014/main" id="{FEED4647-1440-6AED-F70C-3E076A9093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05276" y="3444935"/>
            <a:ext cx="3010594" cy="28204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062388-C0D3-7856-CEA7-AFA0D6956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/>
              <a:t>Meta Atuarial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7DF59AB-A4AC-E857-8D94-6C142BCC8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74659"/>
          </a:xfrm>
        </p:spPr>
        <p:txBody>
          <a:bodyPr/>
          <a:lstStyle/>
          <a:p>
            <a:r>
              <a:rPr lang="pt-BR" dirty="0"/>
              <a:t>INSTRUÇÃO NORMATIVA Nº 2, DE 21 DE DEZEMBRO DE 2018 Dispõe sobre a forma de apuração da duração do passivo e da taxa de juros parâmetro a serem utilizados nas avaliações atuariais dos Regimes Próprios de Previdência Social (RPPS)</a:t>
            </a:r>
          </a:p>
          <a:p>
            <a:pPr marL="0" indent="0">
              <a:buNone/>
            </a:pPr>
            <a:endParaRPr lang="pt-BR" dirty="0"/>
          </a:p>
          <a:p>
            <a:pPr marL="0" indent="0">
              <a:buNone/>
            </a:pPr>
            <a:endParaRPr lang="pt-BR" dirty="0"/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36058DCF-7C8A-A25E-6E5D-CB6491074290}"/>
              </a:ext>
            </a:extLst>
          </p:cNvPr>
          <p:cNvSpPr txBox="1">
            <a:spLocks/>
          </p:cNvSpPr>
          <p:nvPr/>
        </p:nvSpPr>
        <p:spPr>
          <a:xfrm>
            <a:off x="838200" y="3635220"/>
            <a:ext cx="10515600" cy="312937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dirty="0"/>
              <a:t>Art. 3º A taxa de juros parâmetro corresponde àquela cujo ponto da Estrutura a Termo de Taxa de Juros Média seja o mais próximo à duração do passivo do RPPS. </a:t>
            </a:r>
          </a:p>
          <a:p>
            <a:pPr marL="0" indent="0">
              <a:buNone/>
            </a:pPr>
            <a:r>
              <a:rPr lang="pt-BR" dirty="0"/>
              <a:t>§ 1º A Estrutura a Termo de Taxa de Juros Média </a:t>
            </a:r>
            <a:r>
              <a:rPr lang="pt-BR" u="sng" dirty="0">
                <a:highlight>
                  <a:srgbClr val="FFFF00"/>
                </a:highlight>
              </a:rPr>
              <a:t>corresponde à média de 5 (cinco) anos das Estruturas a Termo de Taxa de Juros diárias baseadas nos títulos públicos federais indexados ao Índice de Preço ao Consumidor Amplo - IPCA</a:t>
            </a:r>
            <a:r>
              <a:rPr lang="pt-BR" dirty="0"/>
              <a:t>. </a:t>
            </a:r>
          </a:p>
          <a:p>
            <a:pPr marL="0" indent="0">
              <a:buNone/>
            </a:pPr>
            <a:r>
              <a:rPr lang="pt-BR" dirty="0"/>
              <a:t>§ 2º Os pontos das Estrutura a Termo de Taxa de Juros Média serão apurados pela Secretaria de Previdência com </a:t>
            </a:r>
            <a:r>
              <a:rPr lang="pt-BR" dirty="0">
                <a:highlight>
                  <a:srgbClr val="FFFF00"/>
                </a:highlight>
              </a:rPr>
              <a:t>data-base de primeiro de abril de cada exercício</a:t>
            </a:r>
            <a:r>
              <a:rPr lang="pt-BR" dirty="0"/>
              <a:t>.</a:t>
            </a:r>
          </a:p>
          <a:p>
            <a:pPr marL="0" indent="0">
              <a:buNone/>
            </a:pPr>
            <a:r>
              <a:rPr lang="pt-BR" dirty="0"/>
              <a:t>§ 3º Ato normativo da Secretaria de Previdência </a:t>
            </a:r>
            <a:r>
              <a:rPr lang="pt-BR" dirty="0">
                <a:highlight>
                  <a:srgbClr val="FFFF00"/>
                </a:highlight>
              </a:rPr>
              <a:t>divulgará, anualmente, até 31 de maio de cada exercício</a:t>
            </a:r>
            <a:r>
              <a:rPr lang="pt-BR" dirty="0"/>
              <a:t>, tabela com a apuração da Estrutura a Termo de Taxa de Juros Média, para fins de definição da taxa de juros parâmetro, que conterá: </a:t>
            </a:r>
          </a:p>
        </p:txBody>
      </p:sp>
    </p:spTree>
    <p:extLst>
      <p:ext uri="{BB962C8B-B14F-4D97-AF65-F5344CB8AC3E}">
        <p14:creationId xmlns:p14="http://schemas.microsoft.com/office/powerpoint/2010/main" val="3605805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CFDA3-8905-3788-EB7A-B6B0304FA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4AD6354B-1991-D13A-3977-3BCE01FAF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842" y="584791"/>
            <a:ext cx="10768315" cy="5879805"/>
          </a:xfrm>
          <a:prstGeom prst="rect">
            <a:avLst/>
          </a:prstGeom>
        </p:spPr>
      </p:pic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93C77791-FFC9-4668-4823-D14EA0720772}"/>
              </a:ext>
            </a:extLst>
          </p:cNvPr>
          <p:cNvCxnSpPr/>
          <p:nvPr/>
        </p:nvCxnSpPr>
        <p:spPr>
          <a:xfrm>
            <a:off x="5167427" y="2211572"/>
            <a:ext cx="0" cy="3710763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Elipse 12">
            <a:extLst>
              <a:ext uri="{FF2B5EF4-FFF2-40B4-BE49-F238E27FC236}">
                <a16:creationId xmlns:a16="http://schemas.microsoft.com/office/drawing/2014/main" id="{3A956D37-719C-15D6-85AB-761D3159119D}"/>
              </a:ext>
            </a:extLst>
          </p:cNvPr>
          <p:cNvSpPr/>
          <p:nvPr/>
        </p:nvSpPr>
        <p:spPr>
          <a:xfrm>
            <a:off x="3981893" y="1589567"/>
            <a:ext cx="2413590" cy="124401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9A9DC4E6-ACBC-B320-C8EC-43A2F93E8C85}"/>
              </a:ext>
            </a:extLst>
          </p:cNvPr>
          <p:cNvSpPr txBox="1"/>
          <p:nvPr/>
        </p:nvSpPr>
        <p:spPr>
          <a:xfrm>
            <a:off x="4667687" y="1892595"/>
            <a:ext cx="1116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Duration</a:t>
            </a:r>
          </a:p>
          <a:p>
            <a:pPr algn="ctr"/>
            <a:r>
              <a:rPr lang="pt-BR" b="1" dirty="0">
                <a:solidFill>
                  <a:schemeClr val="bg1"/>
                </a:solidFill>
              </a:rPr>
              <a:t>24 anos</a:t>
            </a:r>
          </a:p>
        </p:txBody>
      </p:sp>
    </p:spTree>
    <p:extLst>
      <p:ext uri="{BB962C8B-B14F-4D97-AF65-F5344CB8AC3E}">
        <p14:creationId xmlns:p14="http://schemas.microsoft.com/office/powerpoint/2010/main" val="4270799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2E50140-A66A-7B88-B337-B866D23C5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000" dirty="0"/>
              <a:t>Esquema de Formação da TJP aplicada em 2026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FDF684A-73D6-E29D-28E5-F0A58620EF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pt-BR" dirty="0"/>
              <a:t>2020      2021      2022      2023      2024       2025             2025           2026</a:t>
            </a:r>
          </a:p>
        </p:txBody>
      </p:sp>
      <p:sp>
        <p:nvSpPr>
          <p:cNvPr id="5" name="Chave Esquerda 4">
            <a:extLst>
              <a:ext uri="{FF2B5EF4-FFF2-40B4-BE49-F238E27FC236}">
                <a16:creationId xmlns:a16="http://schemas.microsoft.com/office/drawing/2014/main" id="{4DAE49F1-08C3-9D93-9316-2C56C58B7A50}"/>
              </a:ext>
            </a:extLst>
          </p:cNvPr>
          <p:cNvSpPr/>
          <p:nvPr/>
        </p:nvSpPr>
        <p:spPr>
          <a:xfrm rot="16200000">
            <a:off x="4133723" y="-593079"/>
            <a:ext cx="472523" cy="6868636"/>
          </a:xfrm>
          <a:prstGeom prst="leftBrac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2C1E1884-35BD-86DC-090E-3E28225E0DE4}"/>
              </a:ext>
            </a:extLst>
          </p:cNvPr>
          <p:cNvSpPr txBox="1"/>
          <p:nvPr/>
        </p:nvSpPr>
        <p:spPr>
          <a:xfrm>
            <a:off x="634619" y="3637501"/>
            <a:ext cx="7605608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pt-BR" sz="2800" dirty="0"/>
              <a:t>Período de Formação</a:t>
            </a:r>
          </a:p>
          <a:p>
            <a:pPr algn="ctr"/>
            <a:r>
              <a:rPr lang="pt-BR" sz="2800" dirty="0"/>
              <a:t>(média de 5 anos (abril a abril) das </a:t>
            </a:r>
            <a:r>
              <a:rPr lang="pt-BR" sz="2800" dirty="0" err="1"/>
              <a:t>ETTJs</a:t>
            </a:r>
            <a:r>
              <a:rPr lang="pt-BR" sz="2800" dirty="0"/>
              <a:t> diárias)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377652D-FB0D-DA3B-F594-BC570C40BA35}"/>
              </a:ext>
            </a:extLst>
          </p:cNvPr>
          <p:cNvSpPr txBox="1"/>
          <p:nvPr/>
        </p:nvSpPr>
        <p:spPr>
          <a:xfrm>
            <a:off x="10343531" y="3310165"/>
            <a:ext cx="737419" cy="258532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A</a:t>
            </a:r>
          </a:p>
          <a:p>
            <a:pPr algn="ctr"/>
            <a:r>
              <a:rPr lang="pt-BR" b="1" dirty="0"/>
              <a:t>P</a:t>
            </a:r>
          </a:p>
          <a:p>
            <a:pPr algn="ctr"/>
            <a:r>
              <a:rPr lang="pt-BR" b="1" dirty="0"/>
              <a:t>L</a:t>
            </a:r>
          </a:p>
          <a:p>
            <a:pPr algn="ctr"/>
            <a:r>
              <a:rPr lang="pt-BR" b="1" dirty="0"/>
              <a:t>I</a:t>
            </a:r>
          </a:p>
          <a:p>
            <a:pPr algn="ctr"/>
            <a:r>
              <a:rPr lang="pt-BR" b="1" dirty="0"/>
              <a:t>C</a:t>
            </a:r>
          </a:p>
          <a:p>
            <a:pPr algn="ctr"/>
            <a:r>
              <a:rPr lang="pt-BR" b="1" dirty="0"/>
              <a:t>A</a:t>
            </a:r>
          </a:p>
          <a:p>
            <a:pPr algn="ctr"/>
            <a:r>
              <a:rPr lang="pt-BR" b="1" dirty="0"/>
              <a:t>Ç</a:t>
            </a:r>
          </a:p>
          <a:p>
            <a:pPr algn="ctr"/>
            <a:r>
              <a:rPr lang="pt-BR" b="1" dirty="0"/>
              <a:t>Ã</a:t>
            </a:r>
          </a:p>
          <a:p>
            <a:pPr algn="ctr"/>
            <a:r>
              <a:rPr lang="pt-BR" b="1" dirty="0"/>
              <a:t>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8DC1CE6-AA89-FFC2-650B-9E2E60C49540}"/>
              </a:ext>
            </a:extLst>
          </p:cNvPr>
          <p:cNvSpPr txBox="1"/>
          <p:nvPr/>
        </p:nvSpPr>
        <p:spPr>
          <a:xfrm>
            <a:off x="8773568" y="3314641"/>
            <a:ext cx="737419" cy="28623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b="1" dirty="0"/>
              <a:t>D</a:t>
            </a:r>
          </a:p>
          <a:p>
            <a:pPr algn="ctr"/>
            <a:r>
              <a:rPr lang="pt-BR" b="1" dirty="0"/>
              <a:t>I</a:t>
            </a:r>
          </a:p>
          <a:p>
            <a:pPr algn="ctr"/>
            <a:r>
              <a:rPr lang="pt-BR" b="1" dirty="0"/>
              <a:t>V</a:t>
            </a:r>
          </a:p>
          <a:p>
            <a:pPr algn="ctr"/>
            <a:r>
              <a:rPr lang="pt-BR" b="1" dirty="0"/>
              <a:t>U </a:t>
            </a:r>
          </a:p>
          <a:p>
            <a:pPr algn="ctr"/>
            <a:r>
              <a:rPr lang="pt-BR" b="1" dirty="0"/>
              <a:t>L </a:t>
            </a:r>
          </a:p>
          <a:p>
            <a:pPr algn="ctr"/>
            <a:r>
              <a:rPr lang="pt-BR" b="1" dirty="0"/>
              <a:t>G </a:t>
            </a:r>
          </a:p>
          <a:p>
            <a:pPr algn="ctr"/>
            <a:r>
              <a:rPr lang="pt-BR" b="1" dirty="0"/>
              <a:t>A </a:t>
            </a:r>
          </a:p>
          <a:p>
            <a:pPr algn="ctr"/>
            <a:r>
              <a:rPr lang="pt-BR" b="1" dirty="0"/>
              <a:t>Ç</a:t>
            </a:r>
          </a:p>
          <a:p>
            <a:pPr algn="ctr"/>
            <a:r>
              <a:rPr lang="pt-BR" b="1" dirty="0"/>
              <a:t>Ã</a:t>
            </a:r>
          </a:p>
          <a:p>
            <a:pPr algn="ctr"/>
            <a:r>
              <a:rPr lang="pt-BR" b="1" dirty="0"/>
              <a:t>O</a:t>
            </a:r>
          </a:p>
        </p:txBody>
      </p:sp>
      <p:cxnSp>
        <p:nvCxnSpPr>
          <p:cNvPr id="10" name="Conector de Seta Reta 9">
            <a:extLst>
              <a:ext uri="{FF2B5EF4-FFF2-40B4-BE49-F238E27FC236}">
                <a16:creationId xmlns:a16="http://schemas.microsoft.com/office/drawing/2014/main" id="{630DDABF-03F8-AC30-024E-90A4DFB2DC18}"/>
              </a:ext>
            </a:extLst>
          </p:cNvPr>
          <p:cNvCxnSpPr/>
          <p:nvPr/>
        </p:nvCxnSpPr>
        <p:spPr>
          <a:xfrm>
            <a:off x="9142277" y="2438400"/>
            <a:ext cx="0" cy="57948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de Seta Reta 10">
            <a:extLst>
              <a:ext uri="{FF2B5EF4-FFF2-40B4-BE49-F238E27FC236}">
                <a16:creationId xmlns:a16="http://schemas.microsoft.com/office/drawing/2014/main" id="{31B770B3-EAC2-BF73-E953-203DEA95E42B}"/>
              </a:ext>
            </a:extLst>
          </p:cNvPr>
          <p:cNvCxnSpPr/>
          <p:nvPr/>
        </p:nvCxnSpPr>
        <p:spPr>
          <a:xfrm>
            <a:off x="10722075" y="2438399"/>
            <a:ext cx="0" cy="57948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2786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9D85650-81F2-3FF9-46D8-173CC0FED7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906" y="1275907"/>
            <a:ext cx="11272762" cy="5216967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068D5EE-5A71-2E97-1A40-738DC5E87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  Portarias MTP </a:t>
            </a:r>
            <a:r>
              <a:rPr lang="pt-BR" dirty="0" err="1"/>
              <a:t>nºs</a:t>
            </a:r>
            <a:r>
              <a:rPr lang="pt-BR" dirty="0"/>
              <a:t> 1.467/2022 e 2.010/2025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498481E-EAFD-FFA3-86B7-3DE72B784383}"/>
              </a:ext>
            </a:extLst>
          </p:cNvPr>
          <p:cNvSpPr txBox="1"/>
          <p:nvPr/>
        </p:nvSpPr>
        <p:spPr>
          <a:xfrm>
            <a:off x="11485265" y="2388559"/>
            <a:ext cx="58280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accent4">
                    <a:lumMod val="50000"/>
                  </a:schemeClr>
                </a:solidFill>
              </a:rPr>
              <a:t>2019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D7B8A416-3D35-7479-4131-117BA4BBA52B}"/>
              </a:ext>
            </a:extLst>
          </p:cNvPr>
          <p:cNvSpPr txBox="1"/>
          <p:nvPr/>
        </p:nvSpPr>
        <p:spPr>
          <a:xfrm>
            <a:off x="11485265" y="2709056"/>
            <a:ext cx="58280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rgbClr val="FF9900"/>
                </a:solidFill>
              </a:rPr>
              <a:t>2020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734E8DD-D61B-C007-7A8A-89550031E94C}"/>
              </a:ext>
            </a:extLst>
          </p:cNvPr>
          <p:cNvSpPr txBox="1"/>
          <p:nvPr/>
        </p:nvSpPr>
        <p:spPr>
          <a:xfrm>
            <a:off x="11485265" y="3523414"/>
            <a:ext cx="58280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accent6">
                    <a:lumMod val="75000"/>
                  </a:schemeClr>
                </a:solidFill>
              </a:rPr>
              <a:t>2021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8AF9E6E7-CB14-EE0F-DC1A-023AA8DE2799}"/>
              </a:ext>
            </a:extLst>
          </p:cNvPr>
          <p:cNvSpPr txBox="1"/>
          <p:nvPr/>
        </p:nvSpPr>
        <p:spPr>
          <a:xfrm>
            <a:off x="11485265" y="4509579"/>
            <a:ext cx="58280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2022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4641022-8BF0-49A4-6888-3FB2753CCD7F}"/>
              </a:ext>
            </a:extLst>
          </p:cNvPr>
          <p:cNvSpPr txBox="1"/>
          <p:nvPr/>
        </p:nvSpPr>
        <p:spPr>
          <a:xfrm>
            <a:off x="11485265" y="4735140"/>
            <a:ext cx="58280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accent5">
                    <a:lumMod val="75000"/>
                  </a:schemeClr>
                </a:solidFill>
              </a:rPr>
              <a:t>2023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136522A-50B5-75DB-65F6-BF7F77BE7BF9}"/>
              </a:ext>
            </a:extLst>
          </p:cNvPr>
          <p:cNvSpPr txBox="1"/>
          <p:nvPr/>
        </p:nvSpPr>
        <p:spPr>
          <a:xfrm>
            <a:off x="11486945" y="4359167"/>
            <a:ext cx="58280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accent6">
                    <a:lumMod val="75000"/>
                  </a:schemeClr>
                </a:solidFill>
              </a:rPr>
              <a:t>2024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66483D34-A3E6-8C44-7EC4-CCF8EE8890B0}"/>
              </a:ext>
            </a:extLst>
          </p:cNvPr>
          <p:cNvSpPr txBox="1"/>
          <p:nvPr/>
        </p:nvSpPr>
        <p:spPr>
          <a:xfrm>
            <a:off x="11485265" y="4212973"/>
            <a:ext cx="58280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accent4">
                    <a:lumMod val="50000"/>
                  </a:schemeClr>
                </a:solidFill>
              </a:rPr>
              <a:t>2025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A0CB4D3C-AE1E-BEBE-23FB-53486E1658FA}"/>
              </a:ext>
            </a:extLst>
          </p:cNvPr>
          <p:cNvSpPr txBox="1"/>
          <p:nvPr/>
        </p:nvSpPr>
        <p:spPr>
          <a:xfrm>
            <a:off x="11485265" y="3169033"/>
            <a:ext cx="58280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rgbClr val="C00000"/>
                </a:solidFill>
              </a:rPr>
              <a:t>2026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D8700791-6F30-6E19-4A44-69E2A5F84184}"/>
              </a:ext>
            </a:extLst>
          </p:cNvPr>
          <p:cNvSpPr txBox="1"/>
          <p:nvPr/>
        </p:nvSpPr>
        <p:spPr>
          <a:xfrm>
            <a:off x="313318" y="5897244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/>
              <a:t>Duração</a:t>
            </a:r>
          </a:p>
          <a:p>
            <a:r>
              <a:rPr lang="pt-BR" sz="1400" b="1" dirty="0"/>
              <a:t>(em anos)</a:t>
            </a:r>
          </a:p>
        </p:txBody>
      </p:sp>
      <p:cxnSp>
        <p:nvCxnSpPr>
          <p:cNvPr id="19" name="Conector de Seta Reta 18">
            <a:extLst>
              <a:ext uri="{FF2B5EF4-FFF2-40B4-BE49-F238E27FC236}">
                <a16:creationId xmlns:a16="http://schemas.microsoft.com/office/drawing/2014/main" id="{87ACCF9C-E45D-726E-D851-9058AB56E290}"/>
              </a:ext>
            </a:extLst>
          </p:cNvPr>
          <p:cNvCxnSpPr>
            <a:cxnSpLocks/>
          </p:cNvCxnSpPr>
          <p:nvPr/>
        </p:nvCxnSpPr>
        <p:spPr>
          <a:xfrm flipV="1">
            <a:off x="637782" y="5830528"/>
            <a:ext cx="331839" cy="8638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0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7F31FC-0083-3979-0D7F-40EEAF637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/>
              <a:t>Notícia boa ... O futuro é previsível !!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9090930-7A9E-63D2-2451-9606C9AFF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716" y="1815764"/>
            <a:ext cx="7836196" cy="4132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521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112EB-FC41-BA22-8845-F9E5664B9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56045D-03DD-4F69-256C-F6CC44B6E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/>
              <a:t>Notícia ruim ... O futuro é sombrio !!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14C4348-7D6D-78B5-7185-ED7607F1B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1355714"/>
            <a:ext cx="10515600" cy="5342798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76AD54A-12D2-103E-A8D7-36273B1F32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238" y="3424238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18660F65-D0D6-3A15-9AD0-5DCA296BE9A8}"/>
              </a:ext>
            </a:extLst>
          </p:cNvPr>
          <p:cNvSpPr txBox="1"/>
          <p:nvPr/>
        </p:nvSpPr>
        <p:spPr>
          <a:xfrm>
            <a:off x="5648325" y="3097986"/>
            <a:ext cx="6461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latin typeface="Segoe Script" panose="030B0504020000000003" pitchFamily="66" charset="0"/>
              </a:rPr>
              <a:t>X =</a:t>
            </a:r>
          </a:p>
        </p:txBody>
      </p: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FC354053-4E07-3ECA-3281-5B1E94454746}"/>
              </a:ext>
            </a:extLst>
          </p:cNvPr>
          <p:cNvCxnSpPr>
            <a:cxnSpLocks/>
          </p:cNvCxnSpPr>
          <p:nvPr/>
        </p:nvCxnSpPr>
        <p:spPr>
          <a:xfrm flipH="1">
            <a:off x="5752225" y="3125971"/>
            <a:ext cx="1382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6FECBE2-A7C2-2A0A-7F99-058BDD519EAD}"/>
              </a:ext>
            </a:extLst>
          </p:cNvPr>
          <p:cNvSpPr txBox="1"/>
          <p:nvPr/>
        </p:nvSpPr>
        <p:spPr>
          <a:xfrm>
            <a:off x="6113727" y="3066087"/>
            <a:ext cx="857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6,10 %</a:t>
            </a:r>
          </a:p>
        </p:txBody>
      </p:sp>
    </p:spTree>
    <p:extLst>
      <p:ext uri="{BB962C8B-B14F-4D97-AF65-F5344CB8AC3E}">
        <p14:creationId xmlns:p14="http://schemas.microsoft.com/office/powerpoint/2010/main" val="3158216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A2C0FF-1A74-C91B-BD30-73EE5537E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000" dirty="0"/>
              <a:t>Meta Atuarial x Taxa Selic (previsão 2026 a 2028)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C88187F-00B1-192D-8107-AE9CE19ED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1979" y="1866681"/>
            <a:ext cx="8130849" cy="398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831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71B7EC-20AD-A061-A398-FA03C337B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t-BR" sz="4000" dirty="0"/>
              <a:t>Resolução CMN nº 5.272/2025</a:t>
            </a:r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A2C81B70-4C0C-2F6A-E65C-401678C438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9432" y="1397447"/>
            <a:ext cx="10849897" cy="493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038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</TotalTime>
  <Words>402</Words>
  <Application>Microsoft Office PowerPoint</Application>
  <PresentationFormat>Widescreen</PresentationFormat>
  <Paragraphs>69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5" baseType="lpstr">
      <vt:lpstr>Aptos</vt:lpstr>
      <vt:lpstr>Aptos Display</vt:lpstr>
      <vt:lpstr>Arial</vt:lpstr>
      <vt:lpstr>Cormorant Garamond Bold Italics</vt:lpstr>
      <vt:lpstr>League Spartan</vt:lpstr>
      <vt:lpstr>Open Sans</vt:lpstr>
      <vt:lpstr>Open Sans Extra Bold</vt:lpstr>
      <vt:lpstr>Quicksand Bold</vt:lpstr>
      <vt:lpstr>Segoe Script</vt:lpstr>
      <vt:lpstr>Tema do Office</vt:lpstr>
      <vt:lpstr>Apresentação do PowerPoint</vt:lpstr>
      <vt:lpstr>Meta Atuarial</vt:lpstr>
      <vt:lpstr>Apresentação do PowerPoint</vt:lpstr>
      <vt:lpstr>Esquema de Formação da TJP aplicada em 2026</vt:lpstr>
      <vt:lpstr>  Portarias MTP nºs 1.467/2022 e 2.010/2025</vt:lpstr>
      <vt:lpstr>Notícia boa ... O futuro é previsível !!</vt:lpstr>
      <vt:lpstr>Notícia ruim ... O futuro é sombrio !!</vt:lpstr>
      <vt:lpstr>Meta Atuarial x Taxa Selic (previsão 2026 a 2028)</vt:lpstr>
      <vt:lpstr>Resolução CMN nº 5.272/2025</vt:lpstr>
      <vt:lpstr>Porque o mercado de ações é um caminho ...</vt:lpstr>
      <vt:lpstr>Porque o mercado de ações é um caminho ...</vt:lpstr>
      <vt:lpstr>Porque o mercado de ações é um caminho ...</vt:lpstr>
      <vt:lpstr>Porque o mercado de ações é um caminho ...</vt:lpstr>
      <vt:lpstr>Porque o mercado de ações é um caminho ...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Arnaud</dc:creator>
  <cp:lastModifiedBy>Luis Arnaud</cp:lastModifiedBy>
  <cp:revision>2</cp:revision>
  <dcterms:created xsi:type="dcterms:W3CDTF">2026-04-14T15:10:07Z</dcterms:created>
  <dcterms:modified xsi:type="dcterms:W3CDTF">2026-04-23T19:44:47Z</dcterms:modified>
</cp:coreProperties>
</file>